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9" r:id="rId10"/>
    <p:sldId id="286" r:id="rId11"/>
    <p:sldId id="287" r:id="rId12"/>
    <p:sldId id="288" r:id="rId13"/>
    <p:sldId id="27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4" r:id="rId33"/>
    <p:sldId id="285" r:id="rId34"/>
    <p:sldId id="283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0"/>
  </p:normalViewPr>
  <p:slideViewPr>
    <p:cSldViewPr snapToGrid="0">
      <p:cViewPr varScale="1">
        <p:scale>
          <a:sx n="114" d="100"/>
          <a:sy n="114" d="100"/>
        </p:scale>
        <p:origin x="10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7T17:11:07.5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0 156 24575,'9'0'0,"1"0"0,4 0 0,0 4 0,1-3 0,3 4 0,-8-5 0,43-10 0,-30-1 0,35-14 0,-38 9 0,-1-2 0,-9 9 0,-2-1 0,-3 1 0,5-1 0,-1 0 0,5-3 0,-4 2 0,4 1 0,-5 6 0,5 4 0,1 0 0,18 4 0,-11-3 0,38 8 0,-30-8 0,31 3 0,-30-4 0,22 0 0,-21 4 0,21 1 0,-13 1 0,16 14 0,-4-15 0,-11 11 0,-4-16 0,-4 0 0,11 0 0,11 0 0,-9 4 0,7 2 0,-31-1 0,21 5 0,-30-4 0,10 5 0,-5-1 0,2 3 0,4 2 0,29 33 0,-27-22 0,18 27 0,17-4 0,-36-14 0,29 11 0,-42-24 0,-6-8 0,-1 1 0,-1 3 0,-4 1 0,0 15 0,0-12 0,0 29 0,0-36 0,0 17 0,8-22 0,-14 7 0,0-5 0,-25 22 0,1-24 0,4 10 0,17-30 0,-3 3 0,-68-8 0,32 3 0,-44 7 0,25 17 0,28-8 0,-27 10 0,32-19 0,15 0 0,-34 0 0,29 1 0,-26 3 0,32-3 0,-1 4 0,-9 0 0,2 0 0,-5 0 0,11 0 0,-8 0 0,4 0 0,-15 0 0,-23 0 0,6-9 0,-10 7 0,20 0 0,16 3 0,5 5 0,11-6 0,-9 0 0,1 5 0,-43-4 0,29 3 0,-15-4 0,33 0 0,4-9 0,3 7 0,-2-10 0,7 6 0,2-12 0,0 2 0,3-7 0,-4 8 0,1 2 0,3 3 0,-3-18 0,-16-25 0,15 0 0,-19 1 0,19 28 0,0 15 0,1-5 0,4-1 0,-5 0 0,4-3 0,-3 8 0,0-8 0,-2 7 0,1-3 0,1 5 0,4-1 0,-4 1 0,3-5 0,-4 3 0,5 2 0,0 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D63CF-55CA-CA4D-B17E-CDBD73E27D57}" type="datetimeFigureOut">
              <a:rPr lang="en-US" smtClean="0"/>
              <a:t>8/8/26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9507F-FDE1-FF4F-ACB3-10F7A2EC0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01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B9507F-FDE1-FF4F-ACB3-10F7A2EC0BD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6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nlink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emcomm-training.org/Winlink_Thursdays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344C-26F0-0CC1-EBE5-5AAD39485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702417"/>
            <a:ext cx="8676222" cy="1152292"/>
          </a:xfrm>
        </p:spPr>
        <p:txBody>
          <a:bodyPr/>
          <a:lstStyle/>
          <a:p>
            <a:r>
              <a:rPr lang="en-US" dirty="0"/>
              <a:t>Practical </a:t>
            </a:r>
            <a:r>
              <a:rPr lang="en-US" dirty="0" err="1"/>
              <a:t>Winlink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AFE78-8354-A069-FD20-0B1F51C18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217128"/>
            <a:ext cx="8676222" cy="1265661"/>
          </a:xfrm>
        </p:spPr>
        <p:txBody>
          <a:bodyPr/>
          <a:lstStyle/>
          <a:p>
            <a:r>
              <a:rPr lang="en-US" dirty="0"/>
              <a:t>With</a:t>
            </a:r>
          </a:p>
          <a:p>
            <a:r>
              <a:rPr lang="en-US" dirty="0"/>
              <a:t>Gerry Brown KK7GAB  &amp;  Craig Cherry N7RWB</a:t>
            </a:r>
          </a:p>
        </p:txBody>
      </p:sp>
    </p:spTree>
    <p:extLst>
      <p:ext uri="{BB962C8B-B14F-4D97-AF65-F5344CB8AC3E}">
        <p14:creationId xmlns:p14="http://schemas.microsoft.com/office/powerpoint/2010/main" val="22245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8BE0A1-DA82-E6AD-3DAB-7342CF831960}"/>
              </a:ext>
            </a:extLst>
          </p:cNvPr>
          <p:cNvSpPr txBox="1"/>
          <p:nvPr/>
        </p:nvSpPr>
        <p:spPr>
          <a:xfrm>
            <a:off x="4679587" y="457201"/>
            <a:ext cx="2832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Common TNC for VARA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EF4194-BCEC-60A7-7B9A-B63600AD7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0" y="993234"/>
            <a:ext cx="4305300" cy="2730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9332D1-7982-B8D8-45AD-90E59EC82CB6}"/>
              </a:ext>
            </a:extLst>
          </p:cNvPr>
          <p:cNvSpPr txBox="1"/>
          <p:nvPr/>
        </p:nvSpPr>
        <p:spPr>
          <a:xfrm>
            <a:off x="2968083" y="4293220"/>
            <a:ext cx="62558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Tigertronics</a:t>
            </a:r>
            <a:r>
              <a:rPr lang="en-US" dirty="0"/>
              <a:t> </a:t>
            </a:r>
            <a:r>
              <a:rPr lang="en-US" dirty="0" err="1"/>
              <a:t>SignaLink</a:t>
            </a:r>
            <a:r>
              <a:rPr lang="en-US" dirty="0"/>
              <a:t> USB</a:t>
            </a:r>
          </a:p>
          <a:p>
            <a:pPr algn="ctr"/>
            <a:endParaRPr lang="en-US" dirty="0"/>
          </a:p>
          <a:p>
            <a:r>
              <a:rPr lang="en-US" dirty="0"/>
              <a:t>SLUSB6OM										$120</a:t>
            </a:r>
          </a:p>
          <a:p>
            <a:r>
              <a:rPr lang="en-US" dirty="0"/>
              <a:t>Jumper Block									$    9</a:t>
            </a:r>
          </a:p>
          <a:p>
            <a:endParaRPr lang="en-US" dirty="0"/>
          </a:p>
          <a:p>
            <a:r>
              <a:rPr lang="en-US" b="1" dirty="0"/>
              <a:t>Total											$129	</a:t>
            </a:r>
          </a:p>
        </p:txBody>
      </p:sp>
    </p:spTree>
    <p:extLst>
      <p:ext uri="{BB962C8B-B14F-4D97-AF65-F5344CB8AC3E}">
        <p14:creationId xmlns:p14="http://schemas.microsoft.com/office/powerpoint/2010/main" val="762312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6E26CD-0CE8-2291-B7F8-A5E325FAEBFC}"/>
              </a:ext>
            </a:extLst>
          </p:cNvPr>
          <p:cNvSpPr txBox="1"/>
          <p:nvPr/>
        </p:nvSpPr>
        <p:spPr>
          <a:xfrm>
            <a:off x="4957708" y="501805"/>
            <a:ext cx="22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DRA-50M for VARA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7B1E72-F7A1-C6FF-AA24-6D069A358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62722"/>
            <a:ext cx="7772400" cy="19495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85CC9C-861E-0908-984A-E2C90B372071}"/>
              </a:ext>
            </a:extLst>
          </p:cNvPr>
          <p:cNvSpPr txBox="1"/>
          <p:nvPr/>
        </p:nvSpPr>
        <p:spPr>
          <a:xfrm>
            <a:off x="2209800" y="3713357"/>
            <a:ext cx="7772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Masters Communications DRA-50M</a:t>
            </a:r>
          </a:p>
          <a:p>
            <a:endParaRPr lang="en-US" dirty="0"/>
          </a:p>
          <a:p>
            <a:r>
              <a:rPr lang="en-US" dirty="0"/>
              <a:t>DRA-50M													$115</a:t>
            </a:r>
          </a:p>
          <a:p>
            <a:r>
              <a:rPr lang="en-US" dirty="0"/>
              <a:t>DIN6 Cable													$  10</a:t>
            </a:r>
          </a:p>
          <a:p>
            <a:r>
              <a:rPr lang="en-US" dirty="0" err="1"/>
              <a:t>Yaesu</a:t>
            </a:r>
            <a:r>
              <a:rPr lang="en-US" dirty="0"/>
              <a:t> CT-164  (</a:t>
            </a:r>
            <a:r>
              <a:rPr lang="en-US" dirty="0" err="1"/>
              <a:t>Yaesu</a:t>
            </a:r>
            <a:r>
              <a:rPr lang="en-US" dirty="0"/>
              <a:t> tax)									$  48</a:t>
            </a:r>
          </a:p>
          <a:p>
            <a:endParaRPr lang="en-US" dirty="0"/>
          </a:p>
          <a:p>
            <a:r>
              <a:rPr lang="en-US" b="1" dirty="0"/>
              <a:t>Total														$173</a:t>
            </a:r>
          </a:p>
        </p:txBody>
      </p:sp>
    </p:spTree>
    <p:extLst>
      <p:ext uri="{BB962C8B-B14F-4D97-AF65-F5344CB8AC3E}">
        <p14:creationId xmlns:p14="http://schemas.microsoft.com/office/powerpoint/2010/main" val="376982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6F6B17-3C72-40C6-C9E9-671918250A20}"/>
              </a:ext>
            </a:extLst>
          </p:cNvPr>
          <p:cNvSpPr txBox="1"/>
          <p:nvPr/>
        </p:nvSpPr>
        <p:spPr>
          <a:xfrm>
            <a:off x="4557759" y="568712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Common HT TNC for AX25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ACD888-A97A-AC78-4545-8068D44A2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650" y="1252344"/>
            <a:ext cx="3822700" cy="2413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5645C3-D2BF-610D-42B5-4E7CEEFEE9D7}"/>
              </a:ext>
            </a:extLst>
          </p:cNvPr>
          <p:cNvSpPr txBox="1"/>
          <p:nvPr/>
        </p:nvSpPr>
        <p:spPr>
          <a:xfrm>
            <a:off x="4117116" y="4438185"/>
            <a:ext cx="39577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MobiLinkD</a:t>
            </a:r>
            <a:r>
              <a:rPr lang="en-US" dirty="0"/>
              <a:t> TNC4</a:t>
            </a:r>
          </a:p>
          <a:p>
            <a:r>
              <a:rPr lang="en-US" dirty="0"/>
              <a:t>TNC4						$150</a:t>
            </a:r>
          </a:p>
          <a:p>
            <a:r>
              <a:rPr lang="en-US" dirty="0"/>
              <a:t>Radio Cable (FT-60)			$  10</a:t>
            </a:r>
          </a:p>
          <a:p>
            <a:endParaRPr lang="en-US" dirty="0"/>
          </a:p>
          <a:p>
            <a:r>
              <a:rPr lang="en-US" b="1" dirty="0"/>
              <a:t>Total						$160</a:t>
            </a:r>
          </a:p>
        </p:txBody>
      </p:sp>
    </p:spTree>
    <p:extLst>
      <p:ext uri="{BB962C8B-B14F-4D97-AF65-F5344CB8AC3E}">
        <p14:creationId xmlns:p14="http://schemas.microsoft.com/office/powerpoint/2010/main" val="3797562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D33D3-970F-BA6B-41BF-4967B40BA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WINLNK ON THE WEB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DC8F5E-FBDA-2D7A-329A-8A9FAA89F4E3}"/>
              </a:ext>
            </a:extLst>
          </p:cNvPr>
          <p:cNvSpPr txBox="1"/>
          <p:nvPr/>
        </p:nvSpPr>
        <p:spPr>
          <a:xfrm>
            <a:off x="3967052" y="3189249"/>
            <a:ext cx="42578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linkClick r:id="rId2"/>
              </a:rPr>
              <a:t>https://www.winlink.org</a:t>
            </a:r>
            <a:endParaRPr lang="en-US" sz="2800" dirty="0"/>
          </a:p>
          <a:p>
            <a:pPr algn="ctr"/>
            <a:r>
              <a:rPr lang="en-US" sz="2800" dirty="0"/>
              <a:t>or simply</a:t>
            </a:r>
          </a:p>
          <a:p>
            <a:pPr algn="ctr"/>
            <a:r>
              <a:rPr lang="en-US" sz="2800" dirty="0" err="1"/>
              <a:t>winlink.org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1821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2C5EC-5B08-1063-853D-27122714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353124"/>
            <a:ext cx="9905998" cy="9181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Winlink.org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C6F42B-F4E3-64D3-F00D-14371088F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981" y="1126273"/>
            <a:ext cx="7933061" cy="535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45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CAD04E-674C-17F8-1573-DBF8248B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69" y="415008"/>
            <a:ext cx="11881126" cy="587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96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6C5C369-60BD-7E14-AA30-5519FDE58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95" y="559971"/>
            <a:ext cx="11407489" cy="564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040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9C5DB1-51F8-6927-FC28-4B511E862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68" y="415008"/>
            <a:ext cx="11813463" cy="584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68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BEB3A-13D9-812A-E6F0-5511CF7DA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19" y="714884"/>
            <a:ext cx="10978962" cy="542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39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394235-23A0-8124-134D-398E20549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47" y="336950"/>
            <a:ext cx="11384934" cy="562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76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C11EE-1277-D3C7-F0F5-3999244C2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we will cover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EFA10-C884-02CA-87AF-DA2C9A33D3FA}"/>
              </a:ext>
            </a:extLst>
          </p:cNvPr>
          <p:cNvSpPr txBox="1"/>
          <p:nvPr/>
        </p:nvSpPr>
        <p:spPr>
          <a:xfrm>
            <a:off x="3140927" y="2163337"/>
            <a:ext cx="59101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What is </a:t>
            </a:r>
            <a:r>
              <a:rPr lang="en-US" dirty="0" err="1"/>
              <a:t>WinLink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Transports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WWW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WinLink</a:t>
            </a:r>
            <a:r>
              <a:rPr lang="en-US" dirty="0"/>
              <a:t> Express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Demo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Download and Install VARA FM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VARA FM Session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MobiLinkD</a:t>
            </a:r>
            <a:r>
              <a:rPr lang="en-US" dirty="0"/>
              <a:t> AX25 Session (If time available)</a:t>
            </a:r>
          </a:p>
        </p:txBody>
      </p:sp>
    </p:spTree>
    <p:extLst>
      <p:ext uri="{BB962C8B-B14F-4D97-AF65-F5344CB8AC3E}">
        <p14:creationId xmlns:p14="http://schemas.microsoft.com/office/powerpoint/2010/main" val="1305277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D8D6D6-FEB2-E0C5-D859-B89A11159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650" y="270417"/>
            <a:ext cx="5849123" cy="17228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680D6B-018A-A402-2838-727BD022D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552" y="2302097"/>
            <a:ext cx="5468589" cy="18389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598295-7F91-628B-A2D1-69E0182ED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157" y="4449939"/>
            <a:ext cx="5849123" cy="18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93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70DF2D-909F-F619-763E-328DD5550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44" y="531867"/>
            <a:ext cx="11084312" cy="551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98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489FC-3D28-E3FA-21FE-124E6864F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Another important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D0D82-43E1-18E3-7396-5FA15640F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666999"/>
            <a:ext cx="9905998" cy="2540621"/>
          </a:xfrm>
        </p:spPr>
        <p:txBody>
          <a:bodyPr/>
          <a:lstStyle/>
          <a:p>
            <a:pPr marL="0" indent="0" algn="ctr">
              <a:buNone/>
            </a:pPr>
            <a:r>
              <a:rPr lang="en-US" u="sng" dirty="0">
                <a:effectLst/>
                <a:hlinkClick r:id="rId2"/>
              </a:rPr>
              <a:t>https://emcomm-training.org/Winlink_Thursdays.html</a:t>
            </a:r>
            <a:endParaRPr lang="en-US" dirty="0"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81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D425-12F0-8330-F6EA-53B4B002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Winlink</a:t>
            </a:r>
            <a:r>
              <a:rPr lang="en-US" dirty="0"/>
              <a:t> Express application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D1D76-FB5C-F2CB-946F-D69A884FDC0A}"/>
              </a:ext>
            </a:extLst>
          </p:cNvPr>
          <p:cNvSpPr txBox="1"/>
          <p:nvPr/>
        </p:nvSpPr>
        <p:spPr>
          <a:xfrm>
            <a:off x="4211510" y="3763536"/>
            <a:ext cx="37689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/>
              <a:t>Download from </a:t>
            </a:r>
            <a:r>
              <a:rPr lang="en-US" dirty="0" err="1"/>
              <a:t>Winlink.org</a:t>
            </a: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Expand the ZIP file</a:t>
            </a:r>
          </a:p>
          <a:p>
            <a:pPr marL="342900" indent="-342900">
              <a:buAutoNum type="arabicParenR"/>
            </a:pPr>
            <a:r>
              <a:rPr lang="en-US" dirty="0"/>
              <a:t>Run as Administrator</a:t>
            </a:r>
          </a:p>
          <a:p>
            <a:pPr marL="342900" indent="-342900">
              <a:buAutoNum type="arabicParenR"/>
            </a:pPr>
            <a:r>
              <a:rPr lang="en-US" dirty="0"/>
              <a:t>Installs into C:/RMS Express</a:t>
            </a:r>
          </a:p>
          <a:p>
            <a:pPr marL="342900" indent="-342900">
              <a:buAutoNum type="arabicParenR"/>
            </a:pPr>
            <a:r>
              <a:rPr lang="en-US" dirty="0"/>
              <a:t>Run it</a:t>
            </a:r>
          </a:p>
          <a:p>
            <a:pPr marL="342900" indent="-342900">
              <a:buAutoNum type="arabicParenR"/>
            </a:pPr>
            <a:r>
              <a:rPr lang="en-US" dirty="0"/>
              <a:t>Agree to License Agreement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E04A90-8B89-3E38-2519-8C2F520E9C21}"/>
              </a:ext>
            </a:extLst>
          </p:cNvPr>
          <p:cNvSpPr txBox="1"/>
          <p:nvPr/>
        </p:nvSpPr>
        <p:spPr>
          <a:xfrm>
            <a:off x="4334941" y="2252546"/>
            <a:ext cx="35221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Previously known as:</a:t>
            </a:r>
          </a:p>
          <a:p>
            <a:r>
              <a:rPr lang="en-US" dirty="0"/>
              <a:t>	</a:t>
            </a:r>
            <a:r>
              <a:rPr lang="en-US" dirty="0" err="1"/>
              <a:t>Winlink</a:t>
            </a:r>
            <a:r>
              <a:rPr lang="en-US" dirty="0"/>
              <a:t> 200 or RMS Express</a:t>
            </a:r>
          </a:p>
        </p:txBody>
      </p:sp>
    </p:spTree>
    <p:extLst>
      <p:ext uri="{BB962C8B-B14F-4D97-AF65-F5344CB8AC3E}">
        <p14:creationId xmlns:p14="http://schemas.microsoft.com/office/powerpoint/2010/main" val="172510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8D962E-99B3-2F0F-ACA6-287AB17D0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10807"/>
            <a:ext cx="7772400" cy="543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03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463CCF-DC45-8FC8-A352-9FC2AB23F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40" y="370003"/>
            <a:ext cx="10853079" cy="59655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88B354B-A555-3F0A-D3F7-DD27F47A463D}"/>
                  </a:ext>
                </a:extLst>
              </p14:cNvPr>
              <p14:cNvContentPartPr/>
              <p14:nvPr/>
            </p14:nvContentPartPr>
            <p14:xfrm>
              <a:off x="10802555" y="700068"/>
              <a:ext cx="603000" cy="272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88B354B-A555-3F0A-D3F7-DD27F47A46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93555" y="691068"/>
                <a:ext cx="620640" cy="29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98088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4A2DA-68E8-6188-DE08-54103781C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387" y="156117"/>
            <a:ext cx="8511226" cy="643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561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B3503-5BCF-C2A4-FAD2-5AF17F07E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Creating a </a:t>
            </a:r>
            <a:r>
              <a:rPr lang="en-US" dirty="0" err="1"/>
              <a:t>Winlink</a:t>
            </a:r>
            <a:r>
              <a:rPr lang="en-US" dirty="0"/>
              <a:t> Message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A690A1-910C-E9D6-3E37-C9B1D662FBD9}"/>
              </a:ext>
            </a:extLst>
          </p:cNvPr>
          <p:cNvSpPr txBox="1"/>
          <p:nvPr/>
        </p:nvSpPr>
        <p:spPr>
          <a:xfrm>
            <a:off x="3033132" y="2043578"/>
            <a:ext cx="3446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the Message Menu</a:t>
            </a:r>
          </a:p>
          <a:p>
            <a:r>
              <a:rPr lang="en-US" dirty="0"/>
              <a:t>		Select New Message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F56F5C-72B8-9FAD-35BC-81E15757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349" y="2888876"/>
            <a:ext cx="5442602" cy="337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81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7C223-EE3F-E3DC-AA45-4776D3BF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750849"/>
          </a:xfrm>
        </p:spPr>
        <p:txBody>
          <a:bodyPr/>
          <a:lstStyle/>
          <a:p>
            <a:pPr algn="ctr"/>
            <a:r>
              <a:rPr lang="en-US" dirty="0"/>
              <a:t>Message Types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743295-C292-71BB-268E-8B6BE051D120}"/>
              </a:ext>
            </a:extLst>
          </p:cNvPr>
          <p:cNvSpPr txBox="1"/>
          <p:nvPr/>
        </p:nvSpPr>
        <p:spPr>
          <a:xfrm>
            <a:off x="2975595" y="1800924"/>
            <a:ext cx="630974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B050"/>
                </a:solidFill>
              </a:rPr>
              <a:t>Winlink</a:t>
            </a:r>
            <a:r>
              <a:rPr lang="en-US" dirty="0">
                <a:solidFill>
                  <a:srgbClr val="00B050"/>
                </a:solidFill>
              </a:rPr>
              <a:t> Message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Sent normally through an RMS Gateway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Radio Only Message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only be sent/received over ham radio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Post Office Message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Station stays online and receive messages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Message sent to Post Office are kept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Receiver must log in to retrieve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Peer-to-Peer Message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Both stations are online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One side connects (via callsign) to the other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Once connected, messages are transferred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619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C3E82-9054-10D7-014B-5B74D0948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41248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Addressing messages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572E27-56EC-0880-7C49-6BF6B905EB71}"/>
              </a:ext>
            </a:extLst>
          </p:cNvPr>
          <p:cNvSpPr txBox="1"/>
          <p:nvPr/>
        </p:nvSpPr>
        <p:spPr>
          <a:xfrm>
            <a:off x="2631750" y="1644807"/>
            <a:ext cx="6928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“TO” field can either be a </a:t>
            </a:r>
            <a:r>
              <a:rPr lang="en-US" b="1" dirty="0"/>
              <a:t>callsign</a:t>
            </a:r>
            <a:r>
              <a:rPr lang="en-US" dirty="0"/>
              <a:t> or an </a:t>
            </a:r>
            <a:r>
              <a:rPr lang="en-US" b="1" dirty="0"/>
              <a:t>Internet Address</a:t>
            </a:r>
          </a:p>
          <a:p>
            <a:r>
              <a:rPr lang="en-US" dirty="0"/>
              <a:t>	An Internet Address is of the form &lt;a&gt;@&lt;domain&gt;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C2FAD64-5A89-7884-3656-E212580FCB8C}"/>
              </a:ext>
            </a:extLst>
          </p:cNvPr>
          <p:cNvSpPr txBox="1">
            <a:spLocks/>
          </p:cNvSpPr>
          <p:nvPr/>
        </p:nvSpPr>
        <p:spPr>
          <a:xfrm>
            <a:off x="1204604" y="3036846"/>
            <a:ext cx="9905998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/>
              <a:t>RECEIVING ADDRESSES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004C98-61E5-66D3-4025-243C5CB16CDB}"/>
              </a:ext>
            </a:extLst>
          </p:cNvPr>
          <p:cNvSpPr txBox="1"/>
          <p:nvPr/>
        </p:nvSpPr>
        <p:spPr>
          <a:xfrm>
            <a:off x="1782961" y="3869473"/>
            <a:ext cx="90188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order to limit SPAM, </a:t>
            </a:r>
            <a:r>
              <a:rPr lang="en-US" dirty="0" err="1"/>
              <a:t>Winlink</a:t>
            </a:r>
            <a:r>
              <a:rPr lang="en-US" dirty="0"/>
              <a:t> implements an ACCEPTLIST for Internet Addresses.</a:t>
            </a:r>
          </a:p>
          <a:p>
            <a:r>
              <a:rPr lang="en-US" dirty="0"/>
              <a:t>There are two ways to get an Internet Address in the ACCEPTLIST</a:t>
            </a:r>
          </a:p>
          <a:p>
            <a:r>
              <a:rPr lang="en-US" dirty="0"/>
              <a:t>		1) send a </a:t>
            </a:r>
            <a:r>
              <a:rPr lang="en-US" dirty="0" err="1"/>
              <a:t>Winlink</a:t>
            </a:r>
            <a:r>
              <a:rPr lang="en-US" dirty="0"/>
              <a:t> email to that address</a:t>
            </a:r>
          </a:p>
          <a:p>
            <a:r>
              <a:rPr lang="en-US" dirty="0"/>
              <a:t>		2) Edit the ACCEPTLIST on </a:t>
            </a:r>
            <a:r>
              <a:rPr lang="en-US" dirty="0" err="1"/>
              <a:t>Winlink.org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87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3741A-7904-4ACC-5408-5D63B22A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63913"/>
            <a:ext cx="9905998" cy="1905000"/>
          </a:xfrm>
        </p:spPr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WinLink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257D92-0671-52A4-E11A-F4019FAFD697}"/>
              </a:ext>
            </a:extLst>
          </p:cNvPr>
          <p:cNvSpPr txBox="1"/>
          <p:nvPr/>
        </p:nvSpPr>
        <p:spPr>
          <a:xfrm>
            <a:off x="1405054" y="1996069"/>
            <a:ext cx="1001748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WinLink</a:t>
            </a:r>
            <a:r>
              <a:rPr lang="en-US" dirty="0"/>
              <a:t> is an ecosystem of Client and Server applications that allow us to send emails</a:t>
            </a:r>
          </a:p>
          <a:p>
            <a:r>
              <a:rPr lang="en-US" dirty="0"/>
              <a:t>	over amateur radio.</a:t>
            </a:r>
          </a:p>
          <a:p>
            <a:r>
              <a:rPr lang="en-US" dirty="0"/>
              <a:t>	They can be sent from/to ham radio accounts or Internet email accounts</a:t>
            </a:r>
          </a:p>
          <a:p>
            <a:endParaRPr lang="en-US" dirty="0"/>
          </a:p>
          <a:p>
            <a:r>
              <a:rPr lang="en-US" dirty="0"/>
              <a:t>It supports attachments such as pictures and forms within size limits.</a:t>
            </a:r>
          </a:p>
          <a:p>
            <a:endParaRPr lang="en-US" dirty="0"/>
          </a:p>
          <a:p>
            <a:r>
              <a:rPr lang="en-US" dirty="0"/>
              <a:t>Connections can be Point to Point or via Internet Servers.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It is controlled by a team of developers that work with ham radio operators to enhance</a:t>
            </a:r>
          </a:p>
          <a:p>
            <a:r>
              <a:rPr lang="en-US" dirty="0"/>
              <a:t>the products as new technologies are developed.  Updates are automatic through the </a:t>
            </a:r>
          </a:p>
          <a:p>
            <a:r>
              <a:rPr lang="en-US" dirty="0"/>
              <a:t>different applications that make up the ecosystem</a:t>
            </a:r>
          </a:p>
          <a:p>
            <a:endParaRPr lang="en-US" dirty="0"/>
          </a:p>
          <a:p>
            <a:r>
              <a:rPr lang="en-US" dirty="0"/>
              <a:t>Today we concentrate on “WINLINK EXPRESS”, the standard Windows client application.</a:t>
            </a:r>
          </a:p>
        </p:txBody>
      </p:sp>
    </p:spTree>
    <p:extLst>
      <p:ext uri="{BB962C8B-B14F-4D97-AF65-F5344CB8AC3E}">
        <p14:creationId xmlns:p14="http://schemas.microsoft.com/office/powerpoint/2010/main" val="458323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6E5902-7D59-343D-7D56-061FCCB5D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060" y="415073"/>
            <a:ext cx="9587880" cy="4964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85E4B0-EAE6-A3A9-FDC7-E20BE35C28D2}"/>
              </a:ext>
            </a:extLst>
          </p:cNvPr>
          <p:cNvSpPr txBox="1"/>
          <p:nvPr/>
        </p:nvSpPr>
        <p:spPr>
          <a:xfrm>
            <a:off x="2912276" y="5910146"/>
            <a:ext cx="6367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Symbol meanings can be found on the </a:t>
            </a:r>
            <a:r>
              <a:rPr lang="en-US" dirty="0" err="1"/>
              <a:t>Winlink.org</a:t>
            </a:r>
            <a:r>
              <a:rPr lang="en-US" dirty="0"/>
              <a:t> FAQ</a:t>
            </a:r>
          </a:p>
        </p:txBody>
      </p:sp>
    </p:spTree>
    <p:extLst>
      <p:ext uri="{BB962C8B-B14F-4D97-AF65-F5344CB8AC3E}">
        <p14:creationId xmlns:p14="http://schemas.microsoft.com/office/powerpoint/2010/main" val="13953380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07675-D208-2E3B-1C92-990342DD6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609600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VARA FM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763CDD-9207-51F4-156F-5F093601F14A}"/>
              </a:ext>
            </a:extLst>
          </p:cNvPr>
          <p:cNvSpPr txBox="1"/>
          <p:nvPr/>
        </p:nvSpPr>
        <p:spPr>
          <a:xfrm>
            <a:off x="2081119" y="2252546"/>
            <a:ext cx="8029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VARA FM (used for VHF/UHF)</a:t>
            </a:r>
          </a:p>
          <a:p>
            <a:r>
              <a:rPr lang="en-US" dirty="0"/>
              <a:t>	available on the </a:t>
            </a:r>
            <a:r>
              <a:rPr lang="en-US" dirty="0" err="1"/>
              <a:t>WinLink.org</a:t>
            </a:r>
            <a:r>
              <a:rPr lang="en-US" dirty="0"/>
              <a:t> -&gt; Download -&gt; VARA Products page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89AD6C-ABCB-5E5F-7992-0AF0A2E4AEC6}"/>
              </a:ext>
            </a:extLst>
          </p:cNvPr>
          <p:cNvSpPr txBox="1"/>
          <p:nvPr/>
        </p:nvSpPr>
        <p:spPr>
          <a:xfrm>
            <a:off x="3906939" y="3557239"/>
            <a:ext cx="4378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Download and </a:t>
            </a:r>
            <a:r>
              <a:rPr lang="en-US" b="1" dirty="0"/>
              <a:t>install as administrator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E98F9C-1ED3-E53A-3294-AEFAE56626BA}"/>
              </a:ext>
            </a:extLst>
          </p:cNvPr>
          <p:cNvSpPr txBox="1"/>
          <p:nvPr/>
        </p:nvSpPr>
        <p:spPr>
          <a:xfrm>
            <a:off x="4104910" y="4683512"/>
            <a:ext cx="39821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It’s worth it to pay for the software</a:t>
            </a:r>
          </a:p>
          <a:p>
            <a:r>
              <a:rPr lang="en-US" dirty="0"/>
              <a:t>	One time fee</a:t>
            </a:r>
          </a:p>
          <a:p>
            <a:r>
              <a:rPr lang="en-US" dirty="0"/>
              <a:t>	Cost is now US$75</a:t>
            </a:r>
          </a:p>
        </p:txBody>
      </p:sp>
    </p:spTree>
    <p:extLst>
      <p:ext uri="{BB962C8B-B14F-4D97-AF65-F5344CB8AC3E}">
        <p14:creationId xmlns:p14="http://schemas.microsoft.com/office/powerpoint/2010/main" val="1186231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32E852-8CF9-DC82-A270-467744072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2115" y="107041"/>
            <a:ext cx="7335993" cy="664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6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4D1459-8AF6-FE36-0CDB-CEAA899984ED}"/>
              </a:ext>
            </a:extLst>
          </p:cNvPr>
          <p:cNvSpPr txBox="1"/>
          <p:nvPr/>
        </p:nvSpPr>
        <p:spPr>
          <a:xfrm flipH="1">
            <a:off x="2358483" y="178421"/>
            <a:ext cx="7475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EUGENE AREA AX25 &amp; VARA FM PACKET NODES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80F15AA-A0F0-C639-F7AB-63C072426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015437"/>
              </p:ext>
            </p:extLst>
          </p:nvPr>
        </p:nvGraphicFramePr>
        <p:xfrm>
          <a:off x="1737113" y="882892"/>
          <a:ext cx="8717775" cy="176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3555">
                  <a:extLst>
                    <a:ext uri="{9D8B030D-6E8A-4147-A177-3AD203B41FA5}">
                      <a16:colId xmlns:a16="http://schemas.microsoft.com/office/drawing/2014/main" val="1282751731"/>
                    </a:ext>
                  </a:extLst>
                </a:gridCol>
                <a:gridCol w="1743555">
                  <a:extLst>
                    <a:ext uri="{9D8B030D-6E8A-4147-A177-3AD203B41FA5}">
                      <a16:colId xmlns:a16="http://schemas.microsoft.com/office/drawing/2014/main" val="2359995463"/>
                    </a:ext>
                  </a:extLst>
                </a:gridCol>
                <a:gridCol w="1743555">
                  <a:extLst>
                    <a:ext uri="{9D8B030D-6E8A-4147-A177-3AD203B41FA5}">
                      <a16:colId xmlns:a16="http://schemas.microsoft.com/office/drawing/2014/main" val="1435434056"/>
                    </a:ext>
                  </a:extLst>
                </a:gridCol>
                <a:gridCol w="1743555">
                  <a:extLst>
                    <a:ext uri="{9D8B030D-6E8A-4147-A177-3AD203B41FA5}">
                      <a16:colId xmlns:a16="http://schemas.microsoft.com/office/drawing/2014/main" val="306355249"/>
                    </a:ext>
                  </a:extLst>
                </a:gridCol>
                <a:gridCol w="1743555">
                  <a:extLst>
                    <a:ext uri="{9D8B030D-6E8A-4147-A177-3AD203B41FA5}">
                      <a16:colId xmlns:a16="http://schemas.microsoft.com/office/drawing/2014/main" val="2146195019"/>
                    </a:ext>
                  </a:extLst>
                </a:gridCol>
              </a:tblGrid>
              <a:tr h="562724">
                <a:tc>
                  <a:txBody>
                    <a:bodyPr/>
                    <a:lstStyle/>
                    <a:p>
                      <a:r>
                        <a:rPr lang="en-US" dirty="0"/>
                        <a:t>AX25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475513"/>
                  </a:ext>
                </a:extLst>
              </a:tr>
              <a:tr h="5627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{Digipeater}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398360"/>
                  </a:ext>
                </a:extLst>
              </a:tr>
              <a:tr h="5627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W7EUG-10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145.030MHz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WALKER (W7SLA-1)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Courthouse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75549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826D7F8-2201-F411-6BC5-8F39F5F3C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604881"/>
              </p:ext>
            </p:extLst>
          </p:nvPr>
        </p:nvGraphicFramePr>
        <p:xfrm>
          <a:off x="1760652" y="2932777"/>
          <a:ext cx="8665735" cy="2711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147">
                  <a:extLst>
                    <a:ext uri="{9D8B030D-6E8A-4147-A177-3AD203B41FA5}">
                      <a16:colId xmlns:a16="http://schemas.microsoft.com/office/drawing/2014/main" val="1282751731"/>
                    </a:ext>
                  </a:extLst>
                </a:gridCol>
                <a:gridCol w="1733147">
                  <a:extLst>
                    <a:ext uri="{9D8B030D-6E8A-4147-A177-3AD203B41FA5}">
                      <a16:colId xmlns:a16="http://schemas.microsoft.com/office/drawing/2014/main" val="2359995463"/>
                    </a:ext>
                  </a:extLst>
                </a:gridCol>
                <a:gridCol w="1733147">
                  <a:extLst>
                    <a:ext uri="{9D8B030D-6E8A-4147-A177-3AD203B41FA5}">
                      <a16:colId xmlns:a16="http://schemas.microsoft.com/office/drawing/2014/main" val="1435434056"/>
                    </a:ext>
                  </a:extLst>
                </a:gridCol>
                <a:gridCol w="1733147">
                  <a:extLst>
                    <a:ext uri="{9D8B030D-6E8A-4147-A177-3AD203B41FA5}">
                      <a16:colId xmlns:a16="http://schemas.microsoft.com/office/drawing/2014/main" val="306355249"/>
                    </a:ext>
                  </a:extLst>
                </a:gridCol>
                <a:gridCol w="1733147">
                  <a:extLst>
                    <a:ext uri="{9D8B030D-6E8A-4147-A177-3AD203B41FA5}">
                      <a16:colId xmlns:a16="http://schemas.microsoft.com/office/drawing/2014/main" val="2146195019"/>
                    </a:ext>
                  </a:extLst>
                </a:gridCol>
              </a:tblGrid>
              <a:tr h="594400">
                <a:tc>
                  <a:txBody>
                    <a:bodyPr/>
                    <a:lstStyle/>
                    <a:p>
                      <a:r>
                        <a:rPr lang="en-US" dirty="0"/>
                        <a:t>VARA 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475513"/>
                  </a:ext>
                </a:extLst>
              </a:tr>
              <a:tr h="5627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{Digipeater}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Location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398360"/>
                  </a:ext>
                </a:extLst>
              </a:tr>
              <a:tr h="5627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W7EUG-7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145.970MHz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W7FLO-1</a:t>
                      </a:r>
                    </a:p>
                    <a:p>
                      <a:r>
                        <a:rPr lang="en-US" dirty="0"/>
                        <a:t>W7FLO-9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County Shops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755494"/>
                  </a:ext>
                </a:extLst>
              </a:tr>
              <a:tr h="5627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W7EUG-8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145.970MHz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W7FLO-1</a:t>
                      </a:r>
                    </a:p>
                    <a:p>
                      <a:r>
                        <a:rPr lang="en-US" dirty="0"/>
                        <a:t>W7FLO-9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Courthouse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27728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B722835-FA88-106D-D198-3BE787075A67}"/>
              </a:ext>
            </a:extLst>
          </p:cNvPr>
          <p:cNvSpPr txBox="1"/>
          <p:nvPr/>
        </p:nvSpPr>
        <p:spPr>
          <a:xfrm>
            <a:off x="2278288" y="6099717"/>
            <a:ext cx="763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the Digipeater (in the “via” field)  if you can not “reach” node.</a:t>
            </a:r>
          </a:p>
        </p:txBody>
      </p:sp>
    </p:spTree>
    <p:extLst>
      <p:ext uri="{BB962C8B-B14F-4D97-AF65-F5344CB8AC3E}">
        <p14:creationId xmlns:p14="http://schemas.microsoft.com/office/powerpoint/2010/main" val="3699030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2A2F-853D-C019-9B0C-E8295E291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2476500"/>
            <a:ext cx="9905998" cy="1905000"/>
          </a:xfrm>
        </p:spPr>
        <p:txBody>
          <a:bodyPr/>
          <a:lstStyle/>
          <a:p>
            <a:pPr algn="ctr"/>
            <a:r>
              <a:rPr lang="en-US" dirty="0"/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3510933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884-E575-151F-2114-793BB357B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149" y="353125"/>
            <a:ext cx="7734958" cy="1189331"/>
          </a:xfrm>
        </p:spPr>
        <p:txBody>
          <a:bodyPr/>
          <a:lstStyle/>
          <a:p>
            <a:pPr algn="ctr"/>
            <a:r>
              <a:rPr lang="en-US" dirty="0"/>
              <a:t>What are the Transports We Use?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7E212-50D1-622F-9EDC-A5512E5B2DA2}"/>
              </a:ext>
            </a:extLst>
          </p:cNvPr>
          <p:cNvSpPr txBox="1"/>
          <p:nvPr/>
        </p:nvSpPr>
        <p:spPr>
          <a:xfrm>
            <a:off x="2469046" y="1527722"/>
            <a:ext cx="664316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Think of a transport as how we get from point A to point B.</a:t>
            </a:r>
          </a:p>
          <a:p>
            <a:r>
              <a:rPr lang="en-US" dirty="0"/>
              <a:t>When we go to the store we can:</a:t>
            </a:r>
          </a:p>
          <a:p>
            <a:r>
              <a:rPr lang="en-US" dirty="0"/>
              <a:t>		1) Walk</a:t>
            </a:r>
          </a:p>
          <a:p>
            <a:r>
              <a:rPr lang="en-US" dirty="0"/>
              <a:t>		2) Ride a bike</a:t>
            </a:r>
          </a:p>
          <a:p>
            <a:r>
              <a:rPr lang="en-US" dirty="0"/>
              <a:t>		3) Take a bus</a:t>
            </a:r>
          </a:p>
          <a:p>
            <a:r>
              <a:rPr lang="en-US" dirty="0"/>
              <a:t>		4) Drive a car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2E8C7F-8480-1C8C-68E5-414DE06193B8}"/>
              </a:ext>
            </a:extLst>
          </p:cNvPr>
          <p:cNvSpPr txBox="1"/>
          <p:nvPr/>
        </p:nvSpPr>
        <p:spPr>
          <a:xfrm>
            <a:off x="1382210" y="3624151"/>
            <a:ext cx="8816837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Similarly, we can use different transports to connect to </a:t>
            </a:r>
            <a:r>
              <a:rPr lang="en-US" dirty="0" err="1"/>
              <a:t>WinLink</a:t>
            </a:r>
            <a:r>
              <a:rPr lang="en-US" dirty="0"/>
              <a:t> Servers, </a:t>
            </a:r>
          </a:p>
          <a:p>
            <a:r>
              <a:rPr lang="en-US" dirty="0"/>
              <a:t>		known as RMS (Remote Message Servers)</a:t>
            </a:r>
          </a:p>
          <a:p>
            <a:r>
              <a:rPr lang="en-US" dirty="0"/>
              <a:t>Some are slower and some are faster (technological advances)</a:t>
            </a:r>
          </a:p>
          <a:p>
            <a:endParaRPr lang="en-US" dirty="0"/>
          </a:p>
          <a:p>
            <a:r>
              <a:rPr lang="en-US" dirty="0"/>
              <a:t>Today we will discuss two transport mechanisms</a:t>
            </a:r>
          </a:p>
          <a:p>
            <a:pPr algn="ctr"/>
            <a:r>
              <a:rPr lang="en-US" b="1" dirty="0"/>
              <a:t>AX25</a:t>
            </a:r>
            <a:r>
              <a:rPr lang="en-US" dirty="0"/>
              <a:t> and </a:t>
            </a:r>
            <a:r>
              <a:rPr lang="en-US" b="1" dirty="0"/>
              <a:t>VARA</a:t>
            </a:r>
          </a:p>
          <a:p>
            <a:r>
              <a:rPr lang="en-US" dirty="0"/>
              <a:t>They require the use of a “soundcard” The soundcard changes the data into </a:t>
            </a:r>
          </a:p>
          <a:p>
            <a:r>
              <a:rPr lang="en-US" dirty="0"/>
              <a:t>	tones that can be transmitted/received on amateur radios.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48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1503D5-57CE-2E20-6459-A1059B6D2F43}"/>
              </a:ext>
            </a:extLst>
          </p:cNvPr>
          <p:cNvSpPr txBox="1"/>
          <p:nvPr/>
        </p:nvSpPr>
        <p:spPr>
          <a:xfrm>
            <a:off x="2656780" y="501807"/>
            <a:ext cx="786305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AX25</a:t>
            </a:r>
          </a:p>
          <a:p>
            <a:endParaRPr lang="en-US" dirty="0"/>
          </a:p>
          <a:p>
            <a:r>
              <a:rPr lang="en-US" dirty="0"/>
              <a:t>Originally developed in the 1970s for amateur radio.</a:t>
            </a:r>
          </a:p>
          <a:p>
            <a:r>
              <a:rPr lang="en-US" dirty="0"/>
              <a:t>Based on the successful X.25 protocol used in data communications.</a:t>
            </a:r>
          </a:p>
          <a:p>
            <a:r>
              <a:rPr lang="en-US" dirty="0"/>
              <a:t>It supports packetization, and windowing:</a:t>
            </a:r>
          </a:p>
          <a:p>
            <a:r>
              <a:rPr lang="en-US" dirty="0"/>
              <a:t>	Packets are fixed length objects with error detection</a:t>
            </a:r>
          </a:p>
          <a:p>
            <a:r>
              <a:rPr lang="en-US" dirty="0"/>
              <a:t>	Windowing allows a numbering system of fixed size windows</a:t>
            </a:r>
          </a:p>
          <a:p>
            <a:r>
              <a:rPr lang="en-US" dirty="0"/>
              <a:t>		e.g. Here is packet 4. The last received was packet 2.</a:t>
            </a:r>
          </a:p>
          <a:p>
            <a:r>
              <a:rPr lang="en-US" dirty="0"/>
              <a:t>		Thus, if the other side had sent 3 packets, it would</a:t>
            </a:r>
          </a:p>
          <a:p>
            <a:r>
              <a:rPr lang="en-US" dirty="0"/>
              <a:t>		know that the 3rd one wasn’t received correctly and could</a:t>
            </a:r>
          </a:p>
          <a:p>
            <a:r>
              <a:rPr lang="en-US" dirty="0"/>
              <a:t>		retransmit it.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47C63B-35B7-BFF6-B556-851917DEBD5A}"/>
              </a:ext>
            </a:extLst>
          </p:cNvPr>
          <p:cNvSpPr txBox="1"/>
          <p:nvPr/>
        </p:nvSpPr>
        <p:spPr>
          <a:xfrm>
            <a:off x="2464420" y="3902928"/>
            <a:ext cx="82638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VARA FM</a:t>
            </a:r>
          </a:p>
          <a:p>
            <a:endParaRPr lang="en-US" dirty="0"/>
          </a:p>
          <a:p>
            <a:r>
              <a:rPr lang="en-US" dirty="0"/>
              <a:t>Developed in 2020 by a Spanish programmer.</a:t>
            </a:r>
          </a:p>
          <a:p>
            <a:r>
              <a:rPr lang="en-US" dirty="0"/>
              <a:t>It uses packets and windows. BUT it adds signal processing techniques to</a:t>
            </a:r>
          </a:p>
          <a:p>
            <a:r>
              <a:rPr lang="en-US" dirty="0"/>
              <a:t>improve weak signal operation and digipeaters.</a:t>
            </a:r>
          </a:p>
          <a:p>
            <a:r>
              <a:rPr lang="en-US" dirty="0"/>
              <a:t>It is proprietary and requires a one time fee of $75 to use at full speed.</a:t>
            </a:r>
          </a:p>
          <a:p>
            <a:r>
              <a:rPr lang="en-US" dirty="0"/>
              <a:t>(Source code is held in an Escrow Account)</a:t>
            </a:r>
          </a:p>
        </p:txBody>
      </p:sp>
    </p:spTree>
    <p:extLst>
      <p:ext uri="{BB962C8B-B14F-4D97-AF65-F5344CB8AC3E}">
        <p14:creationId xmlns:p14="http://schemas.microsoft.com/office/powerpoint/2010/main" val="1826979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6230C-DB1F-CADC-5916-7D17C6D45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Comparative </a:t>
            </a:r>
            <a:br>
              <a:rPr lang="en-US" dirty="0"/>
            </a:br>
            <a:r>
              <a:rPr lang="en-US" dirty="0"/>
              <a:t>Transport Speeds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86213B1-C298-2E44-8BD3-81CD82ECA3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5941207"/>
              </p:ext>
            </p:extLst>
          </p:nvPr>
        </p:nvGraphicFramePr>
        <p:xfrm>
          <a:off x="1141413" y="2456142"/>
          <a:ext cx="9906000" cy="2093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9455">
                  <a:extLst>
                    <a:ext uri="{9D8B030D-6E8A-4147-A177-3AD203B41FA5}">
                      <a16:colId xmlns:a16="http://schemas.microsoft.com/office/drawing/2014/main" val="1184107372"/>
                    </a:ext>
                  </a:extLst>
                </a:gridCol>
                <a:gridCol w="4936545">
                  <a:extLst>
                    <a:ext uri="{9D8B030D-6E8A-4147-A177-3AD203B41FA5}">
                      <a16:colId xmlns:a16="http://schemas.microsoft.com/office/drawing/2014/main" val="3165007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effectLst/>
                        </a:rPr>
                        <a:t>Mode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Typical Throughput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2150720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AX.25 (1200)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300–600 bps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123688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AX.25 (9600)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2–4 kbps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5048982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VARA FM (PAID)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B050"/>
                          </a:solidFill>
                          <a:effectLst/>
                        </a:rPr>
                        <a:t>5–20 kbps   </a:t>
                      </a:r>
                      <a:endParaRPr lang="en-US" sz="1200" kern="1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626174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VARA HF (PAID)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1–7 kbps (adaptive)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2450881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PACTOR 3/4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effectLst/>
                        </a:rPr>
                        <a:t>3–10+ kbps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7849615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9E28B80-2222-3C9C-7D9F-544619DDAF87}"/>
              </a:ext>
            </a:extLst>
          </p:cNvPr>
          <p:cNvSpPr txBox="1"/>
          <p:nvPr/>
        </p:nvSpPr>
        <p:spPr>
          <a:xfrm>
            <a:off x="1984917" y="5330283"/>
            <a:ext cx="7140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2024, the FCC allowed for faster digital symbol rates leading</a:t>
            </a:r>
          </a:p>
          <a:p>
            <a:r>
              <a:rPr lang="en-US" dirty="0"/>
              <a:t>	to faster VARA and PACTOR 4</a:t>
            </a:r>
          </a:p>
        </p:txBody>
      </p:sp>
    </p:spTree>
    <p:extLst>
      <p:ext uri="{BB962C8B-B14F-4D97-AF65-F5344CB8AC3E}">
        <p14:creationId xmlns:p14="http://schemas.microsoft.com/office/powerpoint/2010/main" val="315200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EE8BDC-0A2C-6B00-FD85-7F3B22A978A8}"/>
              </a:ext>
            </a:extLst>
          </p:cNvPr>
          <p:cNvSpPr txBox="1"/>
          <p:nvPr/>
        </p:nvSpPr>
        <p:spPr>
          <a:xfrm>
            <a:off x="2308302" y="1204332"/>
            <a:ext cx="81849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TNCs      Terminal Node Controllers</a:t>
            </a:r>
          </a:p>
          <a:p>
            <a:endParaRPr lang="en-US" sz="2400" b="1" dirty="0"/>
          </a:p>
          <a:p>
            <a:r>
              <a:rPr lang="en-US" dirty="0"/>
              <a:t>A KISS TNC converts digital data to sounds. Also known as a </a:t>
            </a:r>
            <a:r>
              <a:rPr lang="en-US" dirty="0" err="1"/>
              <a:t>SoundCard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97E64F-AEE6-62D3-7604-BD331D5C8F61}"/>
              </a:ext>
            </a:extLst>
          </p:cNvPr>
          <p:cNvSpPr txBox="1"/>
          <p:nvPr/>
        </p:nvSpPr>
        <p:spPr>
          <a:xfrm>
            <a:off x="3851864" y="3077737"/>
            <a:ext cx="509787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ones we use:</a:t>
            </a:r>
          </a:p>
          <a:p>
            <a:endParaRPr lang="en-US" dirty="0"/>
          </a:p>
          <a:p>
            <a:r>
              <a:rPr lang="en-US" dirty="0"/>
              <a:t>AX25:	</a:t>
            </a:r>
            <a:r>
              <a:rPr lang="en-US" dirty="0" err="1"/>
              <a:t>Kantronics</a:t>
            </a:r>
            <a:r>
              <a:rPr lang="en-US" dirty="0"/>
              <a:t> KPC3+  </a:t>
            </a:r>
          </a:p>
          <a:p>
            <a:r>
              <a:rPr lang="en-US" dirty="0"/>
              <a:t>		</a:t>
            </a:r>
            <a:r>
              <a:rPr lang="en-US" dirty="0" err="1"/>
              <a:t>MobiLinkD</a:t>
            </a:r>
            <a:endParaRPr lang="en-US" dirty="0"/>
          </a:p>
          <a:p>
            <a:endParaRPr lang="en-US" dirty="0"/>
          </a:p>
          <a:p>
            <a:r>
              <a:rPr lang="en-US" dirty="0"/>
              <a:t>VARA:	Masters </a:t>
            </a:r>
            <a:r>
              <a:rPr lang="en-US" dirty="0" err="1"/>
              <a:t>Communicatioms</a:t>
            </a:r>
            <a:r>
              <a:rPr lang="en-US" dirty="0"/>
              <a:t> DRA-50M</a:t>
            </a:r>
          </a:p>
          <a:p>
            <a:r>
              <a:rPr lang="en-US" dirty="0"/>
              <a:t>	</a:t>
            </a:r>
            <a:r>
              <a:rPr lang="en-US"/>
              <a:t>	Tigertronics</a:t>
            </a:r>
            <a:r>
              <a:rPr lang="en-US" dirty="0"/>
              <a:t> </a:t>
            </a:r>
            <a:r>
              <a:rPr lang="en-US" dirty="0" err="1"/>
              <a:t>SignaLink</a:t>
            </a:r>
            <a:r>
              <a:rPr lang="en-US" dirty="0"/>
              <a:t> USB</a:t>
            </a:r>
          </a:p>
        </p:txBody>
      </p:sp>
    </p:spTree>
    <p:extLst>
      <p:ext uri="{BB962C8B-B14F-4D97-AF65-F5344CB8AC3E}">
        <p14:creationId xmlns:p14="http://schemas.microsoft.com/office/powerpoint/2010/main" val="2390933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5A0062-F054-40E9-ECBA-EB70F3AE5022}"/>
              </a:ext>
            </a:extLst>
          </p:cNvPr>
          <p:cNvSpPr/>
          <p:nvPr/>
        </p:nvSpPr>
        <p:spPr>
          <a:xfrm>
            <a:off x="1215480" y="1735872"/>
            <a:ext cx="3289610" cy="24309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D0E1C3-461C-C4D4-9AE0-8AF71A73FDE1}"/>
              </a:ext>
            </a:extLst>
          </p:cNvPr>
          <p:cNvSpPr/>
          <p:nvPr/>
        </p:nvSpPr>
        <p:spPr>
          <a:xfrm>
            <a:off x="8393154" y="2494154"/>
            <a:ext cx="2378927" cy="129725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123D77A-F1D7-DB2B-98DF-6F17E5515FD9}"/>
              </a:ext>
            </a:extLst>
          </p:cNvPr>
          <p:cNvSpPr/>
          <p:nvPr/>
        </p:nvSpPr>
        <p:spPr>
          <a:xfrm>
            <a:off x="5741022" y="2683729"/>
            <a:ext cx="1416205" cy="8028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TNC</a:t>
            </a:r>
          </a:p>
          <a:p>
            <a:pPr algn="ctr"/>
            <a:r>
              <a:rPr lang="en-US" sz="1400" dirty="0" err="1"/>
              <a:t>SoundCard</a:t>
            </a: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71294E-7C55-7AD5-5BE0-1055E74C4DEE}"/>
              </a:ext>
            </a:extLst>
          </p:cNvPr>
          <p:cNvSpPr/>
          <p:nvPr/>
        </p:nvSpPr>
        <p:spPr>
          <a:xfrm>
            <a:off x="1405053" y="2642838"/>
            <a:ext cx="1059366" cy="95900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WinLink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Express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24D314-7632-3643-0510-92104E15F728}"/>
              </a:ext>
            </a:extLst>
          </p:cNvPr>
          <p:cNvSpPr/>
          <p:nvPr/>
        </p:nvSpPr>
        <p:spPr>
          <a:xfrm>
            <a:off x="2787806" y="2709746"/>
            <a:ext cx="1583469" cy="8028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Transport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Vara/AX25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ACC70F-67FC-A474-6489-FFBEF4BE723A}"/>
              </a:ext>
            </a:extLst>
          </p:cNvPr>
          <p:cNvSpPr txBox="1"/>
          <p:nvPr/>
        </p:nvSpPr>
        <p:spPr>
          <a:xfrm>
            <a:off x="9010188" y="2810105"/>
            <a:ext cx="140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Amateur</a:t>
            </a:r>
          </a:p>
          <a:p>
            <a:pPr algn="ctr"/>
            <a:r>
              <a:rPr lang="en-US" dirty="0"/>
              <a:t>Radio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6454CC-37CB-D6EF-30EB-CFA3DD98D2A1}"/>
              </a:ext>
            </a:extLst>
          </p:cNvPr>
          <p:cNvSpPr txBox="1"/>
          <p:nvPr/>
        </p:nvSpPr>
        <p:spPr>
          <a:xfrm>
            <a:off x="2074124" y="2041187"/>
            <a:ext cx="1572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Computer</a:t>
            </a:r>
          </a:p>
        </p:txBody>
      </p:sp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B5A7ACDF-1E41-9988-D945-9750A79A8CD8}"/>
              </a:ext>
            </a:extLst>
          </p:cNvPr>
          <p:cNvSpPr/>
          <p:nvPr/>
        </p:nvSpPr>
        <p:spPr>
          <a:xfrm>
            <a:off x="4505090" y="3066585"/>
            <a:ext cx="1260089" cy="89210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>
            <a:extLst>
              <a:ext uri="{FF2B5EF4-FFF2-40B4-BE49-F238E27FC236}">
                <a16:creationId xmlns:a16="http://schemas.microsoft.com/office/drawing/2014/main" id="{F0AC6BF3-0F8D-75AB-DAEA-4CE5E636720E}"/>
              </a:ext>
            </a:extLst>
          </p:cNvPr>
          <p:cNvSpPr/>
          <p:nvPr/>
        </p:nvSpPr>
        <p:spPr>
          <a:xfrm>
            <a:off x="7144209" y="3085173"/>
            <a:ext cx="1260089" cy="89210"/>
          </a:xfrm>
          <a:prstGeom prst="left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E88FED3-8D1B-E1D1-4FF2-D2EC5AC902FE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2464419" y="3111190"/>
            <a:ext cx="323387" cy="111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1358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CEDC3C-8028-FB52-5A24-1424885805E0}"/>
              </a:ext>
            </a:extLst>
          </p:cNvPr>
          <p:cNvSpPr txBox="1"/>
          <p:nvPr/>
        </p:nvSpPr>
        <p:spPr>
          <a:xfrm>
            <a:off x="4533714" y="576548"/>
            <a:ext cx="312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Kantronics</a:t>
            </a:r>
            <a:r>
              <a:rPr lang="en-US" dirty="0"/>
              <a:t> KPC3+ for AX25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F23999-EBF2-3C27-BA3D-F9560FB16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0" y="1209246"/>
            <a:ext cx="5080000" cy="2413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0D9014-DF04-673D-3367-D5E4A23324C3}"/>
              </a:ext>
            </a:extLst>
          </p:cNvPr>
          <p:cNvSpPr txBox="1"/>
          <p:nvPr/>
        </p:nvSpPr>
        <p:spPr>
          <a:xfrm>
            <a:off x="3669695" y="4213654"/>
            <a:ext cx="48526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Kantronics</a:t>
            </a:r>
            <a:r>
              <a:rPr lang="en-US" dirty="0"/>
              <a:t> KPC3+					$249</a:t>
            </a:r>
          </a:p>
          <a:p>
            <a:r>
              <a:rPr lang="en-US" dirty="0"/>
              <a:t>10 Pin </a:t>
            </a:r>
            <a:r>
              <a:rPr lang="en-US" dirty="0" err="1"/>
              <a:t>Yaesu</a:t>
            </a:r>
            <a:r>
              <a:rPr lang="en-US" dirty="0"/>
              <a:t> Cable					$  70</a:t>
            </a:r>
          </a:p>
          <a:p>
            <a:endParaRPr lang="en-US" dirty="0"/>
          </a:p>
          <a:p>
            <a:r>
              <a:rPr lang="en-US" b="1" dirty="0"/>
              <a:t>Total								$319</a:t>
            </a:r>
          </a:p>
        </p:txBody>
      </p:sp>
    </p:spTree>
    <p:extLst>
      <p:ext uri="{BB962C8B-B14F-4D97-AF65-F5344CB8AC3E}">
        <p14:creationId xmlns:p14="http://schemas.microsoft.com/office/powerpoint/2010/main" val="2718350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341</TotalTime>
  <Words>1100</Words>
  <Application>Microsoft Macintosh PowerPoint</Application>
  <PresentationFormat>Widescreen</PresentationFormat>
  <Paragraphs>198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Century Gothic</vt:lpstr>
      <vt:lpstr>Mesh</vt:lpstr>
      <vt:lpstr>Practical Winlink</vt:lpstr>
      <vt:lpstr>What we will cover</vt:lpstr>
      <vt:lpstr>What is WinLink</vt:lpstr>
      <vt:lpstr>What are the Transports We Use?</vt:lpstr>
      <vt:lpstr>PowerPoint Presentation</vt:lpstr>
      <vt:lpstr>Comparative  Transport Speeds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WINLNK ON THE WEB</vt:lpstr>
      <vt:lpstr>Winlink.org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important website</vt:lpstr>
      <vt:lpstr>Winlink Express application</vt:lpstr>
      <vt:lpstr>PowerPoint Presentation</vt:lpstr>
      <vt:lpstr>PowerPoint Presentation</vt:lpstr>
      <vt:lpstr>PowerPoint Presentation</vt:lpstr>
      <vt:lpstr>Creating a Winlink Message</vt:lpstr>
      <vt:lpstr>Message Types</vt:lpstr>
      <vt:lpstr>Addressing messages</vt:lpstr>
      <vt:lpstr>PowerPoint Presentation</vt:lpstr>
      <vt:lpstr>VARA FM</vt:lpstr>
      <vt:lpstr>PowerPoint Presentation</vt:lpstr>
      <vt:lpstr>PowerPoint Presentation</vt:lpstr>
      <vt:lpstr>DEMONSTRATION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31</cp:revision>
  <dcterms:created xsi:type="dcterms:W3CDTF">2026-07-25T17:00:40Z</dcterms:created>
  <dcterms:modified xsi:type="dcterms:W3CDTF">2026-08-08T22:51:02Z</dcterms:modified>
</cp:coreProperties>
</file>